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7" r:id="rId3"/>
  </p:sldIdLst>
  <p:sldSz cx="20159663" cy="29124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73" userDrawn="1">
          <p15:clr>
            <a:srgbClr val="A4A3A4"/>
          </p15:clr>
        </p15:guide>
        <p15:guide id="2" pos="63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2060"/>
    <a:srgbClr val="990000"/>
    <a:srgbClr val="FFC8B7"/>
    <a:srgbClr val="FFD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453" autoAdjust="0"/>
  </p:normalViewPr>
  <p:slideViewPr>
    <p:cSldViewPr snapToGrid="0">
      <p:cViewPr varScale="1">
        <p:scale>
          <a:sx n="27" d="100"/>
          <a:sy n="27" d="100"/>
        </p:scale>
        <p:origin x="3144" y="150"/>
      </p:cViewPr>
      <p:guideLst>
        <p:guide orient="horz" pos="9173"/>
        <p:guide pos="63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975" y="4766406"/>
            <a:ext cx="17135714" cy="10139562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9958" y="15296988"/>
            <a:ext cx="15119747" cy="7031623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89" indent="0" algn="ctr">
              <a:buNone/>
              <a:defRPr sz="4409"/>
            </a:lvl2pPr>
            <a:lvl3pPr marL="2015978" indent="0" algn="ctr">
              <a:buNone/>
              <a:defRPr sz="3968"/>
            </a:lvl3pPr>
            <a:lvl4pPr marL="3023967" indent="0" algn="ctr">
              <a:buNone/>
              <a:defRPr sz="3528"/>
            </a:lvl4pPr>
            <a:lvl5pPr marL="4031955" indent="0" algn="ctr">
              <a:buNone/>
              <a:defRPr sz="3528"/>
            </a:lvl5pPr>
            <a:lvl6pPr marL="5039944" indent="0" algn="ctr">
              <a:buNone/>
              <a:defRPr sz="3528"/>
            </a:lvl6pPr>
            <a:lvl7pPr marL="6047933" indent="0" algn="ctr">
              <a:buNone/>
              <a:defRPr sz="3528"/>
            </a:lvl7pPr>
            <a:lvl8pPr marL="7055922" indent="0" algn="ctr">
              <a:buNone/>
              <a:defRPr sz="3528"/>
            </a:lvl8pPr>
            <a:lvl9pPr marL="8063911" indent="0" algn="ctr">
              <a:buNone/>
              <a:defRPr sz="352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26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2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426760" y="1550598"/>
            <a:ext cx="4346927" cy="246814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78" y="1550598"/>
            <a:ext cx="12788786" cy="246814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3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9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478" y="7260852"/>
            <a:ext cx="17387709" cy="12114887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478" y="19490351"/>
            <a:ext cx="17387709" cy="6370933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89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978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967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4pPr>
            <a:lvl5pPr marL="4031955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5pPr>
            <a:lvl6pPr marL="5039944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6pPr>
            <a:lvl7pPr marL="6047933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7pPr>
            <a:lvl8pPr marL="7055922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8pPr>
            <a:lvl9pPr marL="8063911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1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77" y="7752990"/>
            <a:ext cx="8567857" cy="184790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5829" y="7752990"/>
            <a:ext cx="8567857" cy="184790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6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1550604"/>
            <a:ext cx="17387709" cy="562934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8605" y="7139494"/>
            <a:ext cx="8528481" cy="3498956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89" indent="0">
              <a:buNone/>
              <a:defRPr sz="4409" b="1"/>
            </a:lvl2pPr>
            <a:lvl3pPr marL="2015978" indent="0">
              <a:buNone/>
              <a:defRPr sz="3968" b="1"/>
            </a:lvl3pPr>
            <a:lvl4pPr marL="3023967" indent="0">
              <a:buNone/>
              <a:defRPr sz="3528" b="1"/>
            </a:lvl4pPr>
            <a:lvl5pPr marL="4031955" indent="0">
              <a:buNone/>
              <a:defRPr sz="3528" b="1"/>
            </a:lvl5pPr>
            <a:lvl6pPr marL="5039944" indent="0">
              <a:buNone/>
              <a:defRPr sz="3528" b="1"/>
            </a:lvl6pPr>
            <a:lvl7pPr marL="6047933" indent="0">
              <a:buNone/>
              <a:defRPr sz="3528" b="1"/>
            </a:lvl7pPr>
            <a:lvl8pPr marL="7055922" indent="0">
              <a:buNone/>
              <a:defRPr sz="3528" b="1"/>
            </a:lvl8pPr>
            <a:lvl9pPr marL="8063911" indent="0">
              <a:buNone/>
              <a:defRPr sz="352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605" y="10638451"/>
            <a:ext cx="8528481" cy="1564755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05830" y="7139494"/>
            <a:ext cx="8570483" cy="3498956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89" indent="0">
              <a:buNone/>
              <a:defRPr sz="4409" b="1"/>
            </a:lvl2pPr>
            <a:lvl3pPr marL="2015978" indent="0">
              <a:buNone/>
              <a:defRPr sz="3968" b="1"/>
            </a:lvl3pPr>
            <a:lvl4pPr marL="3023967" indent="0">
              <a:buNone/>
              <a:defRPr sz="3528" b="1"/>
            </a:lvl4pPr>
            <a:lvl5pPr marL="4031955" indent="0">
              <a:buNone/>
              <a:defRPr sz="3528" b="1"/>
            </a:lvl5pPr>
            <a:lvl6pPr marL="5039944" indent="0">
              <a:buNone/>
              <a:defRPr sz="3528" b="1"/>
            </a:lvl6pPr>
            <a:lvl7pPr marL="6047933" indent="0">
              <a:buNone/>
              <a:defRPr sz="3528" b="1"/>
            </a:lvl7pPr>
            <a:lvl8pPr marL="7055922" indent="0">
              <a:buNone/>
              <a:defRPr sz="3528" b="1"/>
            </a:lvl8pPr>
            <a:lvl9pPr marL="8063911" indent="0">
              <a:buNone/>
              <a:defRPr sz="352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05830" y="10638451"/>
            <a:ext cx="8570483" cy="1564755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1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0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3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1941618"/>
            <a:ext cx="6502016" cy="6795664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0483" y="4193363"/>
            <a:ext cx="10205829" cy="20697112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8737282"/>
            <a:ext cx="6502016" cy="16186897"/>
          </a:xfrm>
        </p:spPr>
        <p:txBody>
          <a:bodyPr/>
          <a:lstStyle>
            <a:lvl1pPr marL="0" indent="0">
              <a:buNone/>
              <a:defRPr sz="3528"/>
            </a:lvl1pPr>
            <a:lvl2pPr marL="1007989" indent="0">
              <a:buNone/>
              <a:defRPr sz="3087"/>
            </a:lvl2pPr>
            <a:lvl3pPr marL="2015978" indent="0">
              <a:buNone/>
              <a:defRPr sz="2646"/>
            </a:lvl3pPr>
            <a:lvl4pPr marL="3023967" indent="0">
              <a:buNone/>
              <a:defRPr sz="2205"/>
            </a:lvl4pPr>
            <a:lvl5pPr marL="4031955" indent="0">
              <a:buNone/>
              <a:defRPr sz="2205"/>
            </a:lvl5pPr>
            <a:lvl6pPr marL="5039944" indent="0">
              <a:buNone/>
              <a:defRPr sz="2205"/>
            </a:lvl6pPr>
            <a:lvl7pPr marL="6047933" indent="0">
              <a:buNone/>
              <a:defRPr sz="2205"/>
            </a:lvl7pPr>
            <a:lvl8pPr marL="7055922" indent="0">
              <a:buNone/>
              <a:defRPr sz="2205"/>
            </a:lvl8pPr>
            <a:lvl9pPr marL="8063911" indent="0">
              <a:buNone/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00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603" y="1941618"/>
            <a:ext cx="6502016" cy="6795664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70483" y="4193363"/>
            <a:ext cx="10205829" cy="20697112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89" indent="0">
              <a:buNone/>
              <a:defRPr sz="6173"/>
            </a:lvl2pPr>
            <a:lvl3pPr marL="2015978" indent="0">
              <a:buNone/>
              <a:defRPr sz="5291"/>
            </a:lvl3pPr>
            <a:lvl4pPr marL="3023967" indent="0">
              <a:buNone/>
              <a:defRPr sz="4409"/>
            </a:lvl4pPr>
            <a:lvl5pPr marL="4031955" indent="0">
              <a:buNone/>
              <a:defRPr sz="4409"/>
            </a:lvl5pPr>
            <a:lvl6pPr marL="5039944" indent="0">
              <a:buNone/>
              <a:defRPr sz="4409"/>
            </a:lvl6pPr>
            <a:lvl7pPr marL="6047933" indent="0">
              <a:buNone/>
              <a:defRPr sz="4409"/>
            </a:lvl7pPr>
            <a:lvl8pPr marL="7055922" indent="0">
              <a:buNone/>
              <a:defRPr sz="4409"/>
            </a:lvl8pPr>
            <a:lvl9pPr marL="8063911" indent="0">
              <a:buNone/>
              <a:defRPr sz="440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8603" y="8737282"/>
            <a:ext cx="6502016" cy="16186897"/>
          </a:xfrm>
        </p:spPr>
        <p:txBody>
          <a:bodyPr/>
          <a:lstStyle>
            <a:lvl1pPr marL="0" indent="0">
              <a:buNone/>
              <a:defRPr sz="3528"/>
            </a:lvl1pPr>
            <a:lvl2pPr marL="1007989" indent="0">
              <a:buNone/>
              <a:defRPr sz="3087"/>
            </a:lvl2pPr>
            <a:lvl3pPr marL="2015978" indent="0">
              <a:buNone/>
              <a:defRPr sz="2646"/>
            </a:lvl3pPr>
            <a:lvl4pPr marL="3023967" indent="0">
              <a:buNone/>
              <a:defRPr sz="2205"/>
            </a:lvl4pPr>
            <a:lvl5pPr marL="4031955" indent="0">
              <a:buNone/>
              <a:defRPr sz="2205"/>
            </a:lvl5pPr>
            <a:lvl6pPr marL="5039944" indent="0">
              <a:buNone/>
              <a:defRPr sz="2205"/>
            </a:lvl6pPr>
            <a:lvl7pPr marL="6047933" indent="0">
              <a:buNone/>
              <a:defRPr sz="2205"/>
            </a:lvl7pPr>
            <a:lvl8pPr marL="7055922" indent="0">
              <a:buNone/>
              <a:defRPr sz="2205"/>
            </a:lvl8pPr>
            <a:lvl9pPr marL="8063911" indent="0">
              <a:buNone/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4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5977" y="1550604"/>
            <a:ext cx="17387709" cy="562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77" y="7752990"/>
            <a:ext cx="17387709" cy="1847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5977" y="26993895"/>
            <a:ext cx="4535924" cy="1550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D32A6-3FBF-496F-91EC-7436BD54A352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77889" y="26993895"/>
            <a:ext cx="6803886" cy="1550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7762" y="26993895"/>
            <a:ext cx="4535924" cy="1550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0F70-6963-4304-BD04-71F54B6D8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5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015978" rtl="0" eaLnBrk="1" latinLnBrk="1" hangingPunct="1">
        <a:lnSpc>
          <a:spcPct val="90000"/>
        </a:lnSpc>
        <a:spcBef>
          <a:spcPct val="0"/>
        </a:spcBef>
        <a:buNone/>
        <a:defRPr sz="9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94" indent="-503994" algn="l" defTabSz="2015978" rtl="0" eaLnBrk="1" latinLnBrk="1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83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72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961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950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939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927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916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905" indent="-503994" algn="l" defTabSz="2015978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89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978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967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955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944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933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922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911" algn="l" defTabSz="2015978" rtl="0" eaLnBrk="1" latinLnBrk="1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모서리가 둥근 직사각형 173"/>
          <p:cNvSpPr/>
          <p:nvPr/>
        </p:nvSpPr>
        <p:spPr>
          <a:xfrm>
            <a:off x="365909" y="22488278"/>
            <a:ext cx="19460510" cy="5961511"/>
          </a:xfrm>
          <a:prstGeom prst="roundRect">
            <a:avLst>
              <a:gd name="adj" fmla="val 2420"/>
            </a:avLst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5909" y="8461986"/>
            <a:ext cx="19460510" cy="13080331"/>
          </a:xfrm>
          <a:prstGeom prst="roundRect">
            <a:avLst>
              <a:gd name="adj" fmla="val 2420"/>
            </a:avLst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5" name="TextBox 4"/>
          <p:cNvSpPr txBox="1"/>
          <p:nvPr/>
        </p:nvSpPr>
        <p:spPr>
          <a:xfrm>
            <a:off x="3005001" y="1471824"/>
            <a:ext cx="17077431" cy="103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174" b="1" dirty="0">
                <a:solidFill>
                  <a:srgbClr val="002060"/>
                </a:solidFill>
              </a:rPr>
              <a:t>작품 제목</a:t>
            </a:r>
            <a:endParaRPr lang="en-US" altLang="ko-KR" sz="4489" b="1" spc="-94" dirty="0">
              <a:solidFill>
                <a:srgbClr val="00206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9983" y="3932146"/>
            <a:ext cx="19460510" cy="3690683"/>
          </a:xfrm>
          <a:prstGeom prst="roundRect">
            <a:avLst>
              <a:gd name="adj" fmla="val 2420"/>
            </a:avLst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1333" y="3308142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배경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580503" y="3308141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목표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7258" y="7837984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 구조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647257" y="21864775"/>
            <a:ext cx="4300321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적용 </a:t>
            </a:r>
            <a:r>
              <a:rPr lang="ko-KR" altLang="en-US" sz="3742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기대효과</a:t>
            </a:r>
            <a:endParaRPr lang="ko-KR" altLang="en-US" sz="374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8CDF8-9F69-609A-CEC0-03A0E4C4E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1" y="1116109"/>
            <a:ext cx="2565752" cy="179985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5C12D2B-FC2E-A2E9-E1A7-1048A7BF2D71}"/>
              </a:ext>
            </a:extLst>
          </p:cNvPr>
          <p:cNvSpPr txBox="1"/>
          <p:nvPr/>
        </p:nvSpPr>
        <p:spPr>
          <a:xfrm flipH="1">
            <a:off x="15692371" y="2680480"/>
            <a:ext cx="4182485" cy="10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93" b="1" dirty="0"/>
              <a:t>지도교수</a:t>
            </a:r>
            <a:r>
              <a:rPr lang="en-US" altLang="ko-KR" sz="2993" b="1" dirty="0"/>
              <a:t>: OOO</a:t>
            </a:r>
          </a:p>
          <a:p>
            <a:pPr algn="r"/>
            <a:r>
              <a:rPr lang="ko-KR" altLang="en-US" sz="2993" b="1" dirty="0"/>
              <a:t>개발자</a:t>
            </a:r>
            <a:r>
              <a:rPr lang="en-US" altLang="ko-KR" sz="2993" b="1" dirty="0"/>
              <a:t>: OOO</a:t>
            </a:r>
            <a:endParaRPr lang="ko-KR" altLang="en-US" sz="2993" b="1" dirty="0"/>
          </a:p>
        </p:txBody>
      </p:sp>
      <p:graphicFrame>
        <p:nvGraphicFramePr>
          <p:cNvPr id="72" name="표 72">
            <a:extLst>
              <a:ext uri="{FF2B5EF4-FFF2-40B4-BE49-F238E27FC236}">
                <a16:creationId xmlns:a16="http://schemas.microsoft.com/office/drawing/2014/main" id="{3E002CC7-0019-9701-2A9A-7994120F3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197900"/>
              </p:ext>
            </p:extLst>
          </p:nvPr>
        </p:nvGraphicFramePr>
        <p:xfrm>
          <a:off x="77232" y="383296"/>
          <a:ext cx="20005201" cy="5341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08551">
                  <a:extLst>
                    <a:ext uri="{9D8B030D-6E8A-4147-A177-3AD203B41FA5}">
                      <a16:colId xmlns:a16="http://schemas.microsoft.com/office/drawing/2014/main" val="1512126031"/>
                    </a:ext>
                  </a:extLst>
                </a:gridCol>
                <a:gridCol w="4037754">
                  <a:extLst>
                    <a:ext uri="{9D8B030D-6E8A-4147-A177-3AD203B41FA5}">
                      <a16:colId xmlns:a16="http://schemas.microsoft.com/office/drawing/2014/main" val="2125831587"/>
                    </a:ext>
                  </a:extLst>
                </a:gridCol>
                <a:gridCol w="13058896">
                  <a:extLst>
                    <a:ext uri="{9D8B030D-6E8A-4147-A177-3AD203B41FA5}">
                      <a16:colId xmlns:a16="http://schemas.microsoft.com/office/drawing/2014/main" val="1014080419"/>
                    </a:ext>
                  </a:extLst>
                </a:gridCol>
              </a:tblGrid>
              <a:tr h="534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900" dirty="0">
                          <a:solidFill>
                            <a:schemeClr val="bg1"/>
                          </a:solidFill>
                        </a:rPr>
                        <a:t>컴퓨터공학과</a:t>
                      </a:r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900" dirty="0" err="1">
                          <a:solidFill>
                            <a:schemeClr val="bg1"/>
                          </a:solidFill>
                        </a:rPr>
                        <a:t>캡스톤디자인</a:t>
                      </a:r>
                      <a:r>
                        <a:rPr lang="ko-KR" altLang="en-US" sz="2900" dirty="0">
                          <a:solidFill>
                            <a:schemeClr val="bg1"/>
                          </a:solidFill>
                        </a:rPr>
                        <a:t> 작품</a:t>
                      </a:r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900" dirty="0"/>
                        <a:t>202412_410??-??</a:t>
                      </a:r>
                      <a:endParaRPr lang="ko-KR" altLang="en-US" sz="2900" dirty="0"/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5582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7EA898-09B9-47DF-8B24-EDFD06A3B0A6}"/>
              </a:ext>
            </a:extLst>
          </p:cNvPr>
          <p:cNvSpPr txBox="1"/>
          <p:nvPr/>
        </p:nvSpPr>
        <p:spPr>
          <a:xfrm>
            <a:off x="755852" y="13840735"/>
            <a:ext cx="18680623" cy="285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980" i="1" dirty="0">
                <a:solidFill>
                  <a:schemeClr val="accent5"/>
                </a:solidFill>
              </a:rPr>
              <a:t>슬라이드</a:t>
            </a:r>
            <a:r>
              <a:rPr lang="en-US" altLang="ko-KR" sz="8980" i="1" dirty="0">
                <a:solidFill>
                  <a:schemeClr val="accent5"/>
                </a:solidFill>
              </a:rPr>
              <a:t>2</a:t>
            </a:r>
            <a:r>
              <a:rPr lang="ko-KR" altLang="en-US" sz="8980" i="1" dirty="0">
                <a:solidFill>
                  <a:schemeClr val="accent5"/>
                </a:solidFill>
              </a:rPr>
              <a:t> 참고해서 작성하세요</a:t>
            </a:r>
            <a:r>
              <a:rPr lang="en-US" altLang="ko-KR" sz="8980" i="1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en-US" altLang="ko-KR" sz="8980" i="1" dirty="0">
                <a:solidFill>
                  <a:schemeClr val="accent5"/>
                </a:solidFill>
              </a:rPr>
              <a:t>(</a:t>
            </a:r>
            <a:r>
              <a:rPr lang="ko-KR" altLang="en-US" sz="8980" i="1" dirty="0">
                <a:solidFill>
                  <a:schemeClr val="accent5"/>
                </a:solidFill>
              </a:rPr>
              <a:t>양식 수정 불가</a:t>
            </a:r>
            <a:r>
              <a:rPr lang="en-US" altLang="ko-KR" sz="8980" i="1" dirty="0">
                <a:solidFill>
                  <a:schemeClr val="accent5"/>
                </a:solidFill>
              </a:rPr>
              <a:t>)</a:t>
            </a:r>
            <a:endParaRPr lang="ko-KR" altLang="en-US" sz="898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모서리가 둥근 직사각형 173"/>
          <p:cNvSpPr/>
          <p:nvPr/>
        </p:nvSpPr>
        <p:spPr>
          <a:xfrm>
            <a:off x="365909" y="22488278"/>
            <a:ext cx="19460510" cy="5961511"/>
          </a:xfrm>
          <a:prstGeom prst="roundRect">
            <a:avLst>
              <a:gd name="adj" fmla="val 2420"/>
            </a:avLst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5909" y="8461986"/>
            <a:ext cx="19460510" cy="13080331"/>
          </a:xfrm>
          <a:prstGeom prst="roundRect">
            <a:avLst>
              <a:gd name="adj" fmla="val 2420"/>
            </a:avLst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25" name="오른쪽 화살표 24"/>
          <p:cNvSpPr/>
          <p:nvPr/>
        </p:nvSpPr>
        <p:spPr>
          <a:xfrm>
            <a:off x="9317958" y="4264988"/>
            <a:ext cx="6395825" cy="2998846"/>
          </a:xfrm>
          <a:prstGeom prst="rightArrow">
            <a:avLst>
              <a:gd name="adj1" fmla="val 80357"/>
              <a:gd name="adj2" fmla="val 45626"/>
            </a:avLst>
          </a:prstGeom>
          <a:gradFill>
            <a:gsLst>
              <a:gs pos="0">
                <a:schemeClr val="bg1"/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 dirty="0"/>
          </a:p>
        </p:txBody>
      </p:sp>
      <p:sp>
        <p:nvSpPr>
          <p:cNvPr id="5" name="TextBox 4"/>
          <p:cNvSpPr txBox="1"/>
          <p:nvPr/>
        </p:nvSpPr>
        <p:spPr>
          <a:xfrm>
            <a:off x="4138363" y="833375"/>
            <a:ext cx="15793162" cy="1731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174" b="1" dirty="0">
                <a:solidFill>
                  <a:srgbClr val="002060"/>
                </a:solidFill>
              </a:rPr>
              <a:t>AI Work Supervisor</a:t>
            </a:r>
          </a:p>
          <a:p>
            <a:pPr algn="r"/>
            <a:r>
              <a:rPr lang="en-US" altLang="ko-KR" sz="4489" b="1" spc="-94" dirty="0">
                <a:solidFill>
                  <a:srgbClr val="002060"/>
                </a:solidFill>
              </a:rPr>
              <a:t>Pose Estimation </a:t>
            </a:r>
            <a:r>
              <a:rPr lang="ko-KR" altLang="en-US" sz="4489" b="1" spc="-94" dirty="0">
                <a:solidFill>
                  <a:srgbClr val="002060"/>
                </a:solidFill>
              </a:rPr>
              <a:t>및 </a:t>
            </a:r>
            <a:r>
              <a:rPr lang="ko-KR" altLang="en-US" sz="4489" b="1" spc="-94" dirty="0" err="1">
                <a:solidFill>
                  <a:srgbClr val="002060"/>
                </a:solidFill>
              </a:rPr>
              <a:t>머신러닝을</a:t>
            </a:r>
            <a:r>
              <a:rPr lang="ko-KR" altLang="en-US" sz="4489" b="1" spc="-94" dirty="0">
                <a:solidFill>
                  <a:srgbClr val="002060"/>
                </a:solidFill>
              </a:rPr>
              <a:t> 기반으로 한 작업현장 관리시스템</a:t>
            </a:r>
            <a:endParaRPr lang="en-US" altLang="ko-KR" sz="4489" b="1" spc="-94" dirty="0">
              <a:solidFill>
                <a:srgbClr val="00206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69983" y="3932146"/>
            <a:ext cx="19460510" cy="3690683"/>
          </a:xfrm>
          <a:prstGeom prst="roundRect">
            <a:avLst>
              <a:gd name="adj" fmla="val 2420"/>
            </a:avLst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518"/>
          </a:p>
        </p:txBody>
      </p:sp>
      <p:sp>
        <p:nvSpPr>
          <p:cNvPr id="8" name="모서리가 둥근 직사각형 7"/>
          <p:cNvSpPr/>
          <p:nvPr/>
        </p:nvSpPr>
        <p:spPr>
          <a:xfrm>
            <a:off x="651333" y="3308142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83095" y="4218195"/>
            <a:ext cx="6297407" cy="151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19" b="1" dirty="0"/>
              <a:t>신체 부담작업 재해</a:t>
            </a:r>
            <a:endParaRPr lang="en-US" altLang="ko-KR" sz="2619" b="1" dirty="0"/>
          </a:p>
          <a:p>
            <a:pPr>
              <a:lnSpc>
                <a:spcPct val="120000"/>
              </a:lnSpc>
            </a:pPr>
            <a:r>
              <a:rPr lang="en-US" altLang="ko-KR" sz="2993" b="1" dirty="0"/>
              <a:t>2012</a:t>
            </a:r>
            <a:r>
              <a:rPr lang="ko-KR" altLang="en-US" sz="2993" b="1" dirty="0"/>
              <a:t>년 </a:t>
            </a:r>
            <a:r>
              <a:rPr lang="en-US" altLang="ko-KR" sz="2993" b="1" dirty="0">
                <a:solidFill>
                  <a:srgbClr val="C00000"/>
                </a:solidFill>
              </a:rPr>
              <a:t>1438</a:t>
            </a:r>
            <a:r>
              <a:rPr lang="ko-KR" altLang="en-US" sz="2993" b="1" dirty="0">
                <a:solidFill>
                  <a:srgbClr val="C00000"/>
                </a:solidFill>
              </a:rPr>
              <a:t>건 </a:t>
            </a:r>
            <a:r>
              <a:rPr lang="en-US" altLang="ko-KR" sz="2993" b="1" dirty="0"/>
              <a:t>-&gt; 2020</a:t>
            </a:r>
            <a:r>
              <a:rPr lang="ko-KR" altLang="en-US" sz="2993" b="1" dirty="0"/>
              <a:t>년 </a:t>
            </a:r>
            <a:r>
              <a:rPr lang="en-US" altLang="ko-KR" sz="2993" b="1" dirty="0">
                <a:solidFill>
                  <a:srgbClr val="C00000"/>
                </a:solidFill>
              </a:rPr>
              <a:t>5252</a:t>
            </a:r>
            <a:r>
              <a:rPr lang="ko-KR" altLang="en-US" sz="2993" b="1" dirty="0">
                <a:solidFill>
                  <a:srgbClr val="C00000"/>
                </a:solidFill>
              </a:rPr>
              <a:t>건</a:t>
            </a:r>
            <a:endParaRPr lang="en-US" altLang="ko-KR" sz="2993" b="1" dirty="0">
              <a:solidFill>
                <a:srgbClr val="C00000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고용노동부</a:t>
            </a: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산업재해현황</a:t>
            </a: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2020)</a:t>
            </a:r>
            <a:endParaRPr lang="ko-KR" altLang="en-US" sz="2246" spc="-94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3094" y="5951929"/>
            <a:ext cx="6297407" cy="95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19" b="1" dirty="0" err="1"/>
              <a:t>근골격계질환</a:t>
            </a:r>
            <a:r>
              <a:rPr lang="ko-KR" altLang="en-US" sz="2619" b="1" dirty="0"/>
              <a:t> 근로자 수</a:t>
            </a:r>
            <a:r>
              <a:rPr lang="en-US" altLang="ko-KR" sz="2619" b="1" dirty="0"/>
              <a:t>: </a:t>
            </a:r>
            <a:r>
              <a:rPr lang="en-US" altLang="ko-KR" sz="2619" b="1" spc="-94" dirty="0">
                <a:solidFill>
                  <a:srgbClr val="C00000"/>
                </a:solidFill>
              </a:rPr>
              <a:t>2</a:t>
            </a:r>
            <a:r>
              <a:rPr lang="ko-KR" altLang="en-US" sz="2619" b="1" spc="-94" dirty="0">
                <a:solidFill>
                  <a:srgbClr val="C00000"/>
                </a:solidFill>
              </a:rPr>
              <a:t>배 이상 증가</a:t>
            </a:r>
            <a:endParaRPr lang="en-US" altLang="ko-KR" sz="2619" b="1" spc="-94" dirty="0">
              <a:solidFill>
                <a:srgbClr val="C00000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고용노동부</a:t>
            </a: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산업재해현황</a:t>
            </a:r>
            <a:r>
              <a:rPr lang="en-US" altLang="ko-KR" sz="2246" spc="-9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2020)</a:t>
            </a:r>
            <a:endParaRPr lang="ko-KR" altLang="en-US" sz="2246" spc="-94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580503" y="3308141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목표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25915" y="4844900"/>
            <a:ext cx="4886439" cy="1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993" b="1" dirty="0"/>
              <a:t>컴퓨터 비전 기술을 이용한 작업 자세 분석과 통계 및</a:t>
            </a:r>
            <a:endParaRPr lang="en-US" altLang="ko-KR" sz="2993" b="1" dirty="0"/>
          </a:p>
          <a:p>
            <a:pPr algn="ctr">
              <a:lnSpc>
                <a:spcPct val="120000"/>
              </a:lnSpc>
            </a:pPr>
            <a:r>
              <a:rPr lang="ko-KR" altLang="en-US" sz="2993" b="1" dirty="0"/>
              <a:t> 실시간 경고 시스템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59801" y="4214626"/>
            <a:ext cx="4123786" cy="301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369" b="1" dirty="0">
                <a:solidFill>
                  <a:srgbClr val="C00000"/>
                </a:solidFill>
              </a:rPr>
              <a:t>“</a:t>
            </a:r>
            <a:r>
              <a:rPr lang="ko-KR" altLang="en-US" sz="3369" b="1" dirty="0">
                <a:solidFill>
                  <a:srgbClr val="C00000"/>
                </a:solidFill>
              </a:rPr>
              <a:t>작업자의 근골격계 질환 예방 및 실시간 자세 모니터링</a:t>
            </a:r>
            <a:r>
              <a:rPr lang="en-US" altLang="ko-KR" sz="3369" b="1" dirty="0">
                <a:solidFill>
                  <a:srgbClr val="C00000"/>
                </a:solidFill>
              </a:rPr>
              <a:t>”</a:t>
            </a:r>
          </a:p>
          <a:p>
            <a:pPr algn="ctr">
              <a:lnSpc>
                <a:spcPct val="120000"/>
              </a:lnSpc>
            </a:pPr>
            <a:endParaRPr lang="en-US" altLang="ko-KR" sz="749" b="1" dirty="0">
              <a:solidFill>
                <a:srgbClr val="C00000"/>
              </a:solidFill>
            </a:endParaRPr>
          </a:p>
          <a:p>
            <a:pPr marL="404113" indent="-40411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619" b="1" dirty="0"/>
              <a:t>사고 조기</a:t>
            </a:r>
            <a:r>
              <a:rPr lang="en-US" altLang="ko-KR" sz="2619" b="1" dirty="0"/>
              <a:t>/</a:t>
            </a:r>
            <a:r>
              <a:rPr lang="ko-KR" altLang="en-US" sz="2619" b="1" dirty="0"/>
              <a:t>초기 대응</a:t>
            </a:r>
            <a:endParaRPr lang="en-US" altLang="ko-KR" sz="2619" b="1" dirty="0"/>
          </a:p>
          <a:p>
            <a:pPr marL="404113" indent="-40411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619" b="1" dirty="0"/>
              <a:t>대형</a:t>
            </a:r>
            <a:r>
              <a:rPr lang="en-US" altLang="ko-KR" sz="1871" b="1" dirty="0"/>
              <a:t>(</a:t>
            </a:r>
            <a:r>
              <a:rPr lang="ko-KR" altLang="en-US" sz="1871" b="1" dirty="0"/>
              <a:t>사망</a:t>
            </a:r>
            <a:r>
              <a:rPr lang="en-US" altLang="ko-KR" sz="1871" b="1" dirty="0"/>
              <a:t>/</a:t>
            </a:r>
            <a:r>
              <a:rPr lang="ko-KR" altLang="en-US" sz="1871" b="1" dirty="0"/>
              <a:t>중상</a:t>
            </a:r>
            <a:r>
              <a:rPr lang="en-US" altLang="ko-KR" sz="1871" b="1" dirty="0"/>
              <a:t>)</a:t>
            </a:r>
            <a:r>
              <a:rPr lang="ko-KR" altLang="en-US" sz="2619" b="1" dirty="0"/>
              <a:t>사고 방지</a:t>
            </a:r>
            <a:endParaRPr lang="en-US" altLang="ko-KR" sz="1871" spc="-94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7258" y="7837984"/>
            <a:ext cx="3367938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 구조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647257" y="21864775"/>
            <a:ext cx="4300321" cy="855455"/>
          </a:xfrm>
          <a:prstGeom prst="round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74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적용 </a:t>
            </a:r>
            <a:r>
              <a:rPr lang="ko-KR" altLang="en-US" sz="3742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기대효과</a:t>
            </a:r>
            <a:endParaRPr lang="ko-KR" altLang="en-US" sz="374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17945" y="26506507"/>
            <a:ext cx="9638164" cy="172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113" indent="-404113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619" b="1" dirty="0">
                <a:solidFill>
                  <a:schemeClr val="accent2">
                    <a:lumMod val="75000"/>
                  </a:schemeClr>
                </a:solidFill>
              </a:rPr>
              <a:t>적용 및 성능평가</a:t>
            </a:r>
            <a:endParaRPr lang="en-US" altLang="ko-KR" sz="2619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31798" lvl="1" indent="-427686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ko-KR" sz="2619" b="1" dirty="0"/>
              <a:t>OWAS </a:t>
            </a:r>
            <a:r>
              <a:rPr lang="ko-KR" altLang="en-US" sz="2619" b="1" dirty="0"/>
              <a:t>문서에 수록된 예제 자세에 대해 동일한 결과 출력</a:t>
            </a:r>
            <a:endParaRPr lang="en-US" altLang="ko-KR" sz="2619" b="1" dirty="0"/>
          </a:p>
          <a:p>
            <a:pPr marL="831798" lvl="1" indent="-427686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619" b="1" dirty="0"/>
              <a:t>프로그램 종료 시 자동으로 생성되는 자세 별 통계</a:t>
            </a:r>
            <a:endParaRPr lang="en-US" altLang="ko-KR" sz="2619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8CDF8-9F69-609A-CEC0-03A0E4C4E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1" y="1116109"/>
            <a:ext cx="2565752" cy="1799856"/>
          </a:xfrm>
          <a:prstGeom prst="rect">
            <a:avLst/>
          </a:prstGeom>
        </p:spPr>
      </p:pic>
      <p:pic>
        <p:nvPicPr>
          <p:cNvPr id="24" name="Picture 6" descr="무료로 다운로드 가능한 Check list 벡터 &amp; 일러스트 | Freepik">
            <a:extLst>
              <a:ext uri="{FF2B5EF4-FFF2-40B4-BE49-F238E27FC236}">
                <a16:creationId xmlns:a16="http://schemas.microsoft.com/office/drawing/2014/main" id="{E28E66F9-4140-7691-4985-78BC64DC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2407" r="18789" b="9016"/>
          <a:stretch/>
        </p:blipFill>
        <p:spPr bwMode="auto">
          <a:xfrm>
            <a:off x="741946" y="4216912"/>
            <a:ext cx="2016487" cy="2595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CFFDF3E-F170-8961-B825-2C5D53C0ADEC}"/>
              </a:ext>
            </a:extLst>
          </p:cNvPr>
          <p:cNvGrpSpPr/>
          <p:nvPr/>
        </p:nvGrpSpPr>
        <p:grpSpPr>
          <a:xfrm>
            <a:off x="2630945" y="5983297"/>
            <a:ext cx="943551" cy="1120371"/>
            <a:chOff x="6888985" y="409869"/>
            <a:chExt cx="687946" cy="81686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5C7B045-5892-5BD0-96A2-DCFF87F2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8985" y="409869"/>
              <a:ext cx="476055" cy="816866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58BF145-3B40-2075-37DA-0A7C28AA9D29}"/>
                </a:ext>
              </a:extLst>
            </p:cNvPr>
            <p:cNvCxnSpPr/>
            <p:nvPr/>
          </p:nvCxnSpPr>
          <p:spPr>
            <a:xfrm>
              <a:off x="6927410" y="1226735"/>
              <a:ext cx="297012" cy="0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D07A33F-2C2B-1CC0-7AAD-4C29A7B48D2A}"/>
                </a:ext>
              </a:extLst>
            </p:cNvPr>
            <p:cNvCxnSpPr/>
            <p:nvPr/>
          </p:nvCxnSpPr>
          <p:spPr>
            <a:xfrm>
              <a:off x="7279919" y="1226735"/>
              <a:ext cx="297012" cy="0"/>
            </a:xfrm>
            <a:prstGeom prst="line">
              <a:avLst/>
            </a:prstGeom>
            <a:ln w="7620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CC96F06-173A-61A7-EA04-E83C1622AB45}"/>
              </a:ext>
            </a:extLst>
          </p:cNvPr>
          <p:cNvSpPr txBox="1"/>
          <p:nvPr/>
        </p:nvSpPr>
        <p:spPr>
          <a:xfrm>
            <a:off x="575356" y="18778977"/>
            <a:ext cx="6502274" cy="172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113" indent="-404113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619" b="1" dirty="0"/>
              <a:t>각 자세에 대해 약 </a:t>
            </a:r>
            <a:r>
              <a:rPr lang="en-US" altLang="ko-KR" sz="2619" b="1" dirty="0"/>
              <a:t>30</a:t>
            </a:r>
            <a:r>
              <a:rPr lang="ko-KR" altLang="en-US" sz="2619" b="1" dirty="0"/>
              <a:t>초간 </a:t>
            </a:r>
            <a:r>
              <a:rPr lang="en-US" altLang="ko-KR" sz="2619" b="1" dirty="0"/>
              <a:t>360</a:t>
            </a:r>
            <a:r>
              <a:rPr lang="ko-KR" altLang="en-US" sz="2619" b="1" dirty="0"/>
              <a:t>도의 방향으로 </a:t>
            </a:r>
            <a:r>
              <a:rPr lang="en-US" altLang="ko-KR" sz="2619" b="1" dirty="0"/>
              <a:t>33</a:t>
            </a:r>
            <a:r>
              <a:rPr lang="ko-KR" altLang="en-US" sz="2619" b="1" dirty="0"/>
              <a:t>개의 관절 랜드마크의 </a:t>
            </a:r>
            <a:r>
              <a:rPr lang="en-US" altLang="ko-KR" sz="2619" b="1" dirty="0"/>
              <a:t>3</a:t>
            </a:r>
            <a:r>
              <a:rPr lang="ko-KR" altLang="en-US" sz="2619" b="1" dirty="0"/>
              <a:t>차원 좌표 및 </a:t>
            </a:r>
            <a:r>
              <a:rPr lang="en-US" altLang="ko-KR" sz="2619" b="1" dirty="0"/>
              <a:t>visibility </a:t>
            </a:r>
            <a:r>
              <a:rPr lang="ko-KR" altLang="en-US" sz="2619" b="1" dirty="0"/>
              <a:t>값 획득</a:t>
            </a:r>
            <a:r>
              <a:rPr lang="ko-KR" altLang="en-US" sz="2246" b="1" dirty="0">
                <a:solidFill>
                  <a:schemeClr val="bg1"/>
                </a:solidFill>
              </a:rPr>
              <a:t> </a:t>
            </a:r>
            <a:r>
              <a:rPr lang="en-US" altLang="ko-KR" sz="2246" b="1" dirty="0"/>
              <a:t>(</a:t>
            </a:r>
            <a:r>
              <a:rPr lang="ko-KR" altLang="en-US" sz="2246" b="1" dirty="0"/>
              <a:t>조원 </a:t>
            </a:r>
            <a:r>
              <a:rPr lang="en-US" altLang="ko-KR" sz="2246" b="1" dirty="0"/>
              <a:t>2</a:t>
            </a:r>
            <a:r>
              <a:rPr lang="ko-KR" altLang="en-US" sz="2246" b="1" dirty="0"/>
              <a:t>명의 데이터</a:t>
            </a:r>
            <a:r>
              <a:rPr lang="en-US" altLang="ko-KR" sz="2246" b="1" dirty="0"/>
              <a:t>)</a:t>
            </a:r>
            <a:endParaRPr lang="en-US" altLang="ko-KR" sz="2246" b="1" dirty="0">
              <a:solidFill>
                <a:schemeClr val="bg1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7E04E48-0A45-9A7A-B641-3A28BA1CBB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t="5909" r="3028" b="7003"/>
          <a:stretch/>
        </p:blipFill>
        <p:spPr>
          <a:xfrm>
            <a:off x="1004820" y="8861585"/>
            <a:ext cx="13031494" cy="6656235"/>
          </a:xfrm>
          <a:prstGeom prst="rect">
            <a:avLst/>
          </a:prstGeom>
        </p:spPr>
      </p:pic>
      <p:pic>
        <p:nvPicPr>
          <p:cNvPr id="36" name="Picture 11">
            <a:extLst>
              <a:ext uri="{FF2B5EF4-FFF2-40B4-BE49-F238E27FC236}">
                <a16:creationId xmlns:a16="http://schemas.microsoft.com/office/drawing/2014/main" id="{FDD01BBA-AD5F-70C7-F98F-42D9790B7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779"/>
          <a:stretch/>
        </p:blipFill>
        <p:spPr>
          <a:xfrm>
            <a:off x="611944" y="17680207"/>
            <a:ext cx="6202935" cy="9425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5C12D2B-FC2E-A2E9-E1A7-1048A7BF2D71}"/>
              </a:ext>
            </a:extLst>
          </p:cNvPr>
          <p:cNvSpPr txBox="1"/>
          <p:nvPr/>
        </p:nvSpPr>
        <p:spPr>
          <a:xfrm flipH="1">
            <a:off x="15692371" y="2680480"/>
            <a:ext cx="4182485" cy="10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93" b="1" dirty="0"/>
              <a:t>지도교수</a:t>
            </a:r>
            <a:r>
              <a:rPr lang="en-US" altLang="ko-KR" sz="2993" b="1" dirty="0"/>
              <a:t>: </a:t>
            </a:r>
            <a:r>
              <a:rPr lang="ko-KR" altLang="en-US" sz="2993" b="1" dirty="0" err="1"/>
              <a:t>최성록</a:t>
            </a:r>
            <a:endParaRPr lang="en-US" altLang="ko-KR" sz="2993" b="1" dirty="0"/>
          </a:p>
          <a:p>
            <a:pPr algn="r"/>
            <a:r>
              <a:rPr lang="ko-KR" altLang="en-US" sz="2993" b="1" dirty="0"/>
              <a:t>개발자</a:t>
            </a:r>
            <a:r>
              <a:rPr lang="en-US" altLang="ko-KR" sz="2993" b="1" dirty="0"/>
              <a:t>: </a:t>
            </a:r>
            <a:r>
              <a:rPr lang="ko-KR" altLang="en-US" sz="2993" b="1" dirty="0" err="1"/>
              <a:t>원성영</a:t>
            </a:r>
            <a:r>
              <a:rPr lang="en-US" altLang="ko-KR" sz="2993" b="1" dirty="0"/>
              <a:t>, </a:t>
            </a:r>
            <a:r>
              <a:rPr lang="ko-KR" altLang="en-US" sz="2993" b="1" dirty="0"/>
              <a:t>이혜빈</a:t>
            </a:r>
          </a:p>
        </p:txBody>
      </p:sp>
      <p:pic>
        <p:nvPicPr>
          <p:cNvPr id="71" name="그림 70" descr="벽, 바닥, 실내, 자주색이(가) 표시된 사진&#10;&#10;자동 생성된 설명">
            <a:extLst>
              <a:ext uri="{FF2B5EF4-FFF2-40B4-BE49-F238E27FC236}">
                <a16:creationId xmlns:a16="http://schemas.microsoft.com/office/drawing/2014/main" id="{AE7559B5-FB9A-B84B-FFD8-60BFAE55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88" y="14475562"/>
            <a:ext cx="3620681" cy="2715511"/>
          </a:xfrm>
          <a:prstGeom prst="rect">
            <a:avLst/>
          </a:prstGeom>
        </p:spPr>
      </p:pic>
      <p:graphicFrame>
        <p:nvGraphicFramePr>
          <p:cNvPr id="72" name="표 72">
            <a:extLst>
              <a:ext uri="{FF2B5EF4-FFF2-40B4-BE49-F238E27FC236}">
                <a16:creationId xmlns:a16="http://schemas.microsoft.com/office/drawing/2014/main" id="{3E002CC7-0019-9701-2A9A-7994120F3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25600"/>
              </p:ext>
            </p:extLst>
          </p:nvPr>
        </p:nvGraphicFramePr>
        <p:xfrm>
          <a:off x="77232" y="383297"/>
          <a:ext cx="20005201" cy="5356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08551">
                  <a:extLst>
                    <a:ext uri="{9D8B030D-6E8A-4147-A177-3AD203B41FA5}">
                      <a16:colId xmlns:a16="http://schemas.microsoft.com/office/drawing/2014/main" val="1512126031"/>
                    </a:ext>
                  </a:extLst>
                </a:gridCol>
                <a:gridCol w="4037754">
                  <a:extLst>
                    <a:ext uri="{9D8B030D-6E8A-4147-A177-3AD203B41FA5}">
                      <a16:colId xmlns:a16="http://schemas.microsoft.com/office/drawing/2014/main" val="2125831587"/>
                    </a:ext>
                  </a:extLst>
                </a:gridCol>
                <a:gridCol w="13058896">
                  <a:extLst>
                    <a:ext uri="{9D8B030D-6E8A-4147-A177-3AD203B41FA5}">
                      <a16:colId xmlns:a16="http://schemas.microsoft.com/office/drawing/2014/main" val="1014080419"/>
                    </a:ext>
                  </a:extLst>
                </a:gridCol>
              </a:tblGrid>
              <a:tr h="53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900" dirty="0">
                          <a:solidFill>
                            <a:schemeClr val="bg1"/>
                          </a:solidFill>
                        </a:rPr>
                        <a:t>컴퓨터공학과</a:t>
                      </a:r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900" dirty="0" err="1">
                          <a:solidFill>
                            <a:schemeClr val="bg1"/>
                          </a:solidFill>
                        </a:rPr>
                        <a:t>캡스톤디자인</a:t>
                      </a:r>
                      <a:r>
                        <a:rPr lang="ko-KR" altLang="en-US" sz="2900" dirty="0">
                          <a:solidFill>
                            <a:schemeClr val="bg1"/>
                          </a:solidFill>
                        </a:rPr>
                        <a:t> 작품</a:t>
                      </a:r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900" dirty="0"/>
                        <a:t>202405_41010-01</a:t>
                      </a:r>
                      <a:endParaRPr lang="ko-KR" altLang="en-US" sz="2900" dirty="0"/>
                    </a:p>
                  </a:txBody>
                  <a:tcPr marL="85546" marR="85546" marT="42772" marB="4277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558212"/>
                  </a:ext>
                </a:extLst>
              </a:tr>
            </a:tbl>
          </a:graphicData>
        </a:graphic>
      </p:graphicFrame>
      <p:pic>
        <p:nvPicPr>
          <p:cNvPr id="73" name="그림 72">
            <a:extLst>
              <a:ext uri="{FF2B5EF4-FFF2-40B4-BE49-F238E27FC236}">
                <a16:creationId xmlns:a16="http://schemas.microsoft.com/office/drawing/2014/main" id="{732F7C9D-7688-3822-458A-0C3C588805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557" y="11811057"/>
            <a:ext cx="4785417" cy="247307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D2646CF-C679-1064-E624-5E01FF7868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546" y="14191807"/>
            <a:ext cx="4785417" cy="247307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77A76FE-BA19-0E43-85F4-FA1366A71D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657" y="9343338"/>
            <a:ext cx="4785417" cy="247307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57008AD-CE1E-D9A0-CE44-4538C35218E6}"/>
              </a:ext>
            </a:extLst>
          </p:cNvPr>
          <p:cNvSpPr txBox="1"/>
          <p:nvPr/>
        </p:nvSpPr>
        <p:spPr>
          <a:xfrm>
            <a:off x="14612353" y="16907384"/>
            <a:ext cx="4779489" cy="295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246" b="1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2246" b="1" dirty="0">
                <a:solidFill>
                  <a:schemeClr val="accent6">
                    <a:lumMod val="75000"/>
                  </a:schemeClr>
                </a:solidFill>
              </a:rPr>
              <a:t>알고리즘 성능평가 </a:t>
            </a:r>
            <a:endParaRPr lang="en-US" altLang="ko-KR" sz="2246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27686" indent="-42768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871" b="1" dirty="0"/>
              <a:t>Logistic </a:t>
            </a:r>
            <a:r>
              <a:rPr lang="en-US" altLang="ko-KR" sz="1871" b="1" dirty="0" err="1"/>
              <a:t>Regresssion</a:t>
            </a:r>
            <a:r>
              <a:rPr lang="en-US" altLang="ko-KR" sz="1871" b="1" dirty="0"/>
              <a:t>, Ridge Classifier, Random Forest Classifier, Gradient Boosting Classifier </a:t>
            </a:r>
            <a:r>
              <a:rPr lang="ko-KR" altLang="en-US" sz="1871" b="1" dirty="0"/>
              <a:t>네 종류 모델의 정확도 비교</a:t>
            </a:r>
            <a:endParaRPr lang="en-US" altLang="ko-KR" sz="1871" b="1" dirty="0"/>
          </a:p>
          <a:p>
            <a:pPr marL="427686" indent="-42768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871" b="1" dirty="0">
                <a:solidFill>
                  <a:srgbClr val="C00000"/>
                </a:solidFill>
              </a:rPr>
              <a:t>Random Forest Classifier</a:t>
            </a:r>
            <a:r>
              <a:rPr lang="ko-KR" altLang="en-US" sz="1871" b="1" dirty="0">
                <a:solidFill>
                  <a:srgbClr val="C00000"/>
                </a:solidFill>
              </a:rPr>
              <a:t>가 정확도 </a:t>
            </a:r>
            <a:r>
              <a:rPr lang="en-US" altLang="ko-KR" sz="1871" b="1" dirty="0">
                <a:solidFill>
                  <a:srgbClr val="C00000"/>
                </a:solidFill>
              </a:rPr>
              <a:t>0.99</a:t>
            </a:r>
            <a:r>
              <a:rPr lang="ko-KR" altLang="en-US" sz="1871" b="1" dirty="0">
                <a:solidFill>
                  <a:srgbClr val="C00000"/>
                </a:solidFill>
              </a:rPr>
              <a:t>로 가장 우수한 결과</a:t>
            </a:r>
            <a:r>
              <a:rPr lang="en-US" altLang="ko-KR" sz="1871" b="1" dirty="0">
                <a:solidFill>
                  <a:srgbClr val="C00000"/>
                </a:solidFill>
              </a:rPr>
              <a:t>, </a:t>
            </a:r>
            <a:r>
              <a:rPr lang="ko-KR" altLang="en-US" sz="1871" b="1" dirty="0">
                <a:solidFill>
                  <a:srgbClr val="C00000"/>
                </a:solidFill>
              </a:rPr>
              <a:t>해당 모델 사용</a:t>
            </a:r>
            <a:endParaRPr lang="en-US" altLang="ko-KR" sz="1871" b="1" dirty="0">
              <a:solidFill>
                <a:srgbClr val="C00000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5A1193F2-3375-E609-B586-0F3CDF44AC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1895"/>
          <a:stretch/>
        </p:blipFill>
        <p:spPr>
          <a:xfrm>
            <a:off x="7433205" y="15724852"/>
            <a:ext cx="3237504" cy="2659644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CDF8A39-01A5-323A-1D01-929AFB77EF9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00" t="7363" r="3611" b="14731"/>
          <a:stretch/>
        </p:blipFill>
        <p:spPr>
          <a:xfrm>
            <a:off x="930811" y="22975704"/>
            <a:ext cx="4016766" cy="29093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D917879B-3B5B-49E6-88D8-D3BA935E541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087" t="1870" r="3130" b="12570"/>
          <a:stretch/>
        </p:blipFill>
        <p:spPr>
          <a:xfrm>
            <a:off x="5574438" y="22555799"/>
            <a:ext cx="4114318" cy="3422363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8CC7D13-92C9-C6DD-DAE1-D4B0828DD23A}"/>
              </a:ext>
            </a:extLst>
          </p:cNvPr>
          <p:cNvSpPr txBox="1"/>
          <p:nvPr/>
        </p:nvSpPr>
        <p:spPr>
          <a:xfrm>
            <a:off x="606993" y="25868183"/>
            <a:ext cx="4951314" cy="49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19" b="1" dirty="0"/>
              <a:t>예제 동작 </a:t>
            </a:r>
            <a:r>
              <a:rPr lang="en-US" altLang="ko-KR" sz="2619" b="1" dirty="0"/>
              <a:t>- OWAS </a:t>
            </a:r>
            <a:r>
              <a:rPr lang="ko-KR" altLang="en-US" sz="2619" b="1" dirty="0"/>
              <a:t>코드 </a:t>
            </a:r>
            <a:r>
              <a:rPr lang="en-US" altLang="ko-KR" sz="2619" b="1" dirty="0"/>
              <a:t>2123</a:t>
            </a:r>
            <a:endParaRPr lang="ko-KR" altLang="en-US" sz="2619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43E2DB-394B-5F1E-E40D-A804CBF3B491}"/>
              </a:ext>
            </a:extLst>
          </p:cNvPr>
          <p:cNvSpPr txBox="1"/>
          <p:nvPr/>
        </p:nvSpPr>
        <p:spPr>
          <a:xfrm>
            <a:off x="5493770" y="26076165"/>
            <a:ext cx="4198791" cy="89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19" b="1" dirty="0"/>
              <a:t>본 </a:t>
            </a:r>
            <a:r>
              <a:rPr lang="ko-KR" altLang="en-US" sz="2619" b="1" dirty="0" err="1"/>
              <a:t>캡스톤</a:t>
            </a:r>
            <a:r>
              <a:rPr lang="ko-KR" altLang="en-US" sz="2619" b="1" dirty="0"/>
              <a:t> 디자인 프로그램 수행 결과</a:t>
            </a:r>
          </a:p>
        </p:txBody>
      </p:sp>
      <p:pic>
        <p:nvPicPr>
          <p:cNvPr id="83" name="Picture 3">
            <a:extLst>
              <a:ext uri="{FF2B5EF4-FFF2-40B4-BE49-F238E27FC236}">
                <a16:creationId xmlns:a16="http://schemas.microsoft.com/office/drawing/2014/main" id="{B44EB225-9074-E3E7-8296-AA55F7192C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9670" y="26588660"/>
            <a:ext cx="6100629" cy="154729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0BE56B1-10D6-381F-6CD1-AA4D85617D62}"/>
              </a:ext>
            </a:extLst>
          </p:cNvPr>
          <p:cNvSpPr txBox="1"/>
          <p:nvPr/>
        </p:nvSpPr>
        <p:spPr>
          <a:xfrm>
            <a:off x="9896411" y="22583817"/>
            <a:ext cx="9495431" cy="396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113" indent="-404113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ko-KR" altLang="en-US" sz="2619" b="1" dirty="0"/>
              <a:t>기대효과</a:t>
            </a:r>
            <a:endParaRPr lang="en-US" altLang="ko-KR" sz="2619" b="1" dirty="0"/>
          </a:p>
          <a:p>
            <a:pPr marL="831798" lvl="1" indent="-427686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619" b="1" dirty="0"/>
              <a:t>기존의 작업현장 자세 추정 방식과 비교하여 비용 절감 효과 및 편의의 증대</a:t>
            </a:r>
            <a:endParaRPr lang="en-US" altLang="ko-KR" sz="2619" b="1" dirty="0"/>
          </a:p>
          <a:p>
            <a:pPr marL="831798" lvl="1" indent="-427686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619" b="1" dirty="0">
                <a:solidFill>
                  <a:srgbClr val="C00000"/>
                </a:solidFill>
              </a:rPr>
              <a:t>공간적 제약 </a:t>
            </a:r>
            <a:r>
              <a:rPr lang="en-US" altLang="ko-KR" sz="2619" b="1" dirty="0">
                <a:solidFill>
                  <a:srgbClr val="C00000"/>
                </a:solidFill>
              </a:rPr>
              <a:t>x </a:t>
            </a:r>
            <a:r>
              <a:rPr lang="en-US" altLang="ko-KR" sz="2619" b="1" dirty="0"/>
              <a:t>: </a:t>
            </a:r>
            <a:r>
              <a:rPr lang="ko-KR" altLang="en-US" sz="2619" b="1" dirty="0"/>
              <a:t>카메라와의 통신만 가능하면 원격으로 어디서든지 작업현황 모니터링 가능</a:t>
            </a:r>
            <a:endParaRPr lang="en-US" altLang="ko-KR" sz="2619" b="1" dirty="0"/>
          </a:p>
          <a:p>
            <a:pPr marL="831798" lvl="1" indent="-427686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2619" b="1" dirty="0"/>
              <a:t>긴급상황 대응</a:t>
            </a:r>
            <a:r>
              <a:rPr lang="en-US" altLang="ko-KR" sz="2619" b="1" dirty="0"/>
              <a:t>: </a:t>
            </a:r>
            <a:r>
              <a:rPr lang="ko-KR" altLang="en-US" sz="2619" b="1" dirty="0"/>
              <a:t>시스템이 알아서 위험상황을 감지해주어 작업 현장에서의 긴급대응 능력 상승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EE054FC8-530E-2515-148C-A08C8BFBDF9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 t="14931" r="14761" b="14147"/>
          <a:stretch/>
        </p:blipFill>
        <p:spPr>
          <a:xfrm>
            <a:off x="17599574" y="26007933"/>
            <a:ext cx="1959728" cy="196866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A934ED2-D6C1-C9E8-FAA1-11ED4FD86A37}"/>
              </a:ext>
            </a:extLst>
          </p:cNvPr>
          <p:cNvSpPr txBox="1"/>
          <p:nvPr/>
        </p:nvSpPr>
        <p:spPr>
          <a:xfrm>
            <a:off x="17698480" y="27915490"/>
            <a:ext cx="1792268" cy="49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19" b="1" dirty="0">
                <a:solidFill>
                  <a:schemeClr val="accent6">
                    <a:lumMod val="75000"/>
                  </a:schemeClr>
                </a:solidFill>
              </a:rPr>
              <a:t>시연영상</a:t>
            </a:r>
          </a:p>
        </p:txBody>
      </p:sp>
      <p:pic>
        <p:nvPicPr>
          <p:cNvPr id="89" name="그림 8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A2E243F-49DC-BDD5-A6E5-C64BE05303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00" y="18519029"/>
            <a:ext cx="3293668" cy="2640463"/>
          </a:xfrm>
          <a:prstGeom prst="rect">
            <a:avLst/>
          </a:prstGeom>
        </p:spPr>
      </p:pic>
      <p:pic>
        <p:nvPicPr>
          <p:cNvPr id="91" name="그림 9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FD110B7-4DD4-DF93-128C-CBAD04CB06D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92" y="15744034"/>
            <a:ext cx="3267832" cy="2640463"/>
          </a:xfrm>
          <a:prstGeom prst="rect">
            <a:avLst/>
          </a:prstGeom>
        </p:spPr>
      </p:pic>
      <p:pic>
        <p:nvPicPr>
          <p:cNvPr id="93" name="그림 92" descr="텍스트이(가) 표시된 사진&#10;&#10;자동 생성된 설명">
            <a:extLst>
              <a:ext uri="{FF2B5EF4-FFF2-40B4-BE49-F238E27FC236}">
                <a16:creationId xmlns:a16="http://schemas.microsoft.com/office/drawing/2014/main" id="{023D79E7-0D8E-5EE1-C92C-65681DBC9FB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60" y="18519029"/>
            <a:ext cx="3219064" cy="26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269</Words>
  <Application>Microsoft Office PowerPoint</Application>
  <PresentationFormat>사용자 지정</PresentationFormat>
  <Paragraphs>48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Sunglok</dc:creator>
  <cp:lastModifiedBy>미래관315</cp:lastModifiedBy>
  <cp:revision>128</cp:revision>
  <dcterms:created xsi:type="dcterms:W3CDTF">2018-04-20T01:15:34Z</dcterms:created>
  <dcterms:modified xsi:type="dcterms:W3CDTF">2024-09-06T00:57:19Z</dcterms:modified>
</cp:coreProperties>
</file>